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3" r:id="rId2"/>
    <p:sldId id="267" r:id="rId3"/>
    <p:sldId id="268" r:id="rId4"/>
    <p:sldId id="313" r:id="rId5"/>
    <p:sldId id="314" r:id="rId6"/>
    <p:sldId id="315" r:id="rId7"/>
    <p:sldId id="318" r:id="rId8"/>
    <p:sldId id="324" r:id="rId9"/>
    <p:sldId id="295" r:id="rId10"/>
    <p:sldId id="319" r:id="rId11"/>
    <p:sldId id="310" r:id="rId12"/>
    <p:sldId id="320" r:id="rId13"/>
    <p:sldId id="321" r:id="rId14"/>
    <p:sldId id="322" r:id="rId15"/>
    <p:sldId id="323" r:id="rId16"/>
    <p:sldId id="311" r:id="rId17"/>
    <p:sldId id="300" r:id="rId18"/>
    <p:sldId id="299" r:id="rId19"/>
    <p:sldId id="308" r:id="rId20"/>
    <p:sldId id="309" r:id="rId21"/>
    <p:sldId id="276" r:id="rId22"/>
    <p:sldId id="301" r:id="rId23"/>
    <p:sldId id="304" r:id="rId24"/>
    <p:sldId id="325" r:id="rId25"/>
  </p:sldIdLst>
  <p:sldSz cx="16002000" cy="900112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DB6AA9-2EF2-4100-972E-AEEB48CE6FCA}">
          <p14:sldIdLst>
            <p14:sldId id="283"/>
            <p14:sldId id="267"/>
            <p14:sldId id="268"/>
            <p14:sldId id="313"/>
            <p14:sldId id="314"/>
            <p14:sldId id="315"/>
            <p14:sldId id="318"/>
            <p14:sldId id="324"/>
            <p14:sldId id="295"/>
            <p14:sldId id="319"/>
            <p14:sldId id="310"/>
            <p14:sldId id="320"/>
            <p14:sldId id="321"/>
            <p14:sldId id="322"/>
            <p14:sldId id="323"/>
            <p14:sldId id="311"/>
            <p14:sldId id="300"/>
            <p14:sldId id="299"/>
            <p14:sldId id="308"/>
            <p14:sldId id="309"/>
            <p14:sldId id="276"/>
            <p14:sldId id="301"/>
            <p14:sldId id="304"/>
            <p14:sldId id="32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orient="horz" pos="2835" userDrawn="1">
          <p15:clr>
            <a:srgbClr val="A4A3A4"/>
          </p15:clr>
        </p15:guide>
        <p15:guide id="4" pos="5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00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44" d="100"/>
          <a:sy n="44" d="100"/>
        </p:scale>
        <p:origin x="-1608" y="-667"/>
      </p:cViewPr>
      <p:guideLst>
        <p:guide orient="horz" pos="2160"/>
        <p:guide orient="horz" pos="2835"/>
        <p:guide pos="512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2" d="100"/>
        <a:sy n="152" d="100"/>
      </p:scale>
      <p:origin x="0" y="20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0A2BA-D285-4000-982E-C30632152EB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52A99-A368-47FB-8EF8-AE10BE9A7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98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7E2CA-33EA-476A-A23B-DE4235BE474B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E122E-987F-49F7-8643-1BAEAEC44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0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0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7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00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6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7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82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2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522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57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67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0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50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25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28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56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879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1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5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96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2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012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4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122E-987F-49F7-8643-1BAEAEC44B9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9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151" y="2796183"/>
            <a:ext cx="13601700" cy="19294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5100637"/>
            <a:ext cx="11201401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601451" y="360466"/>
            <a:ext cx="3600450" cy="768012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2" y="360466"/>
            <a:ext cx="10534651" cy="76801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22021"/>
            <a:ext cx="16002000" cy="1403738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2" y="2100267"/>
            <a:ext cx="14401801" cy="60460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818203" y="2988398"/>
            <a:ext cx="14401801" cy="472552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07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048" y="5784060"/>
            <a:ext cx="13601700" cy="178772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4048" y="3815065"/>
            <a:ext cx="13601700" cy="196899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0102" y="2100263"/>
            <a:ext cx="7067550" cy="59403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34351" y="2100263"/>
            <a:ext cx="7067550" cy="59403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1" y="2014836"/>
            <a:ext cx="7070329" cy="8396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0101" y="2854523"/>
            <a:ext cx="7070329" cy="5186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28795" y="2014836"/>
            <a:ext cx="7073106" cy="8396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28795" y="2854523"/>
            <a:ext cx="7073106" cy="5186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1" y="358381"/>
            <a:ext cx="5264548" cy="15251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56340" y="358382"/>
            <a:ext cx="8945563" cy="7682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0101" y="1883570"/>
            <a:ext cx="5264548" cy="6157020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6508" y="6300787"/>
            <a:ext cx="9601200" cy="7438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36508" y="804270"/>
            <a:ext cx="9601200" cy="540067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6508" y="7044634"/>
            <a:ext cx="9601200" cy="1056381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2" y="360462"/>
            <a:ext cx="14401801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2" y="2100263"/>
            <a:ext cx="14401801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2" y="8342713"/>
            <a:ext cx="3733801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467351" y="8342713"/>
            <a:ext cx="50673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68102" y="8342713"/>
            <a:ext cx="3733801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asurco.ru/navigato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6;&#1086;&#1073;&#1088;&#1086;&#1074;&#1086;&#1083;&#1100;&#1094;&#1099;&#1088;&#1086;&#1089;&#1089;&#1080;&#1080;.&#1088;&#1092;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dousvetlyachok.minobr63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vk.com/video-174029867_456239022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04156" y="3099204"/>
            <a:ext cx="15337704" cy="18002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 реализации </a:t>
            </a:r>
            <a:r>
              <a:rPr lang="ru-RU" sz="6000" b="1" dirty="0" smtClean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мероприятий национального </a:t>
            </a:r>
            <a:r>
              <a:rPr lang="ru-RU" sz="6000" b="1" dirty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проекта «Образование» 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28192" y="6196583"/>
            <a:ext cx="14689632" cy="2093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 государственном бюджетном общеобразовательном учреждении </a:t>
            </a:r>
            <a:endParaRPr lang="ru-RU" sz="2800" dirty="0" smtClean="0">
              <a:solidFill>
                <a:srgbClr val="CC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средней </a:t>
            </a:r>
            <a:r>
              <a:rPr lang="ru-RU" sz="2800" dirty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общеобразовательной школе </a:t>
            </a:r>
            <a:r>
              <a:rPr lang="ru-RU" sz="2800" dirty="0" smtClean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№1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имени Героя Советского Союза И.М. Кузнецова с. Большая Черниговка муниципального района Большечерниговский Самарской </a:t>
            </a:r>
            <a:r>
              <a:rPr lang="ru-RU" sz="2800" dirty="0">
                <a:solidFill>
                  <a:srgbClr val="CC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336704" y="828154"/>
            <a:ext cx="10665296" cy="123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Южное управление министерства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образования и науки Самарской области</a:t>
            </a:r>
            <a:endParaRPr lang="ru-RU" sz="2800" b="1" dirty="0">
              <a:solidFill>
                <a:srgbClr val="660066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1\Desktop\ВКС\флаг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11" y="4220"/>
            <a:ext cx="6192688" cy="30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304256" y="247591"/>
            <a:ext cx="14257583" cy="9807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Проект «Успех каждого ребенка»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592281"/>
              </p:ext>
            </p:extLst>
          </p:nvPr>
        </p:nvGraphicFramePr>
        <p:xfrm>
          <a:off x="241381" y="1908274"/>
          <a:ext cx="15588000" cy="2088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9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3340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Охват детей в возрасте от 5 до 18 лет дополнительным образованием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7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78,5%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78,5%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918341"/>
                  </a:ext>
                </a:extLst>
              </a:tr>
              <a:tr h="4607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90,4%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92,1%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33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  <a:r>
                        <a:rPr lang="ru-RU" sz="24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97%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27038" r="52326" b="14892"/>
          <a:stretch/>
        </p:blipFill>
        <p:spPr bwMode="auto">
          <a:xfrm>
            <a:off x="440160" y="4904423"/>
            <a:ext cx="3096344" cy="31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824536" y="5292650"/>
            <a:ext cx="1130525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и детей на школьном сайте размещен Навигатор дополнительного образования детей Самарской области </a:t>
            </a:r>
          </a:p>
          <a:p>
            <a:pPr algn="ctr"/>
            <a:r>
              <a:rPr lang="en-US" alt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https://asurco.ru/navigator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2248" y="174511"/>
            <a:ext cx="14769752" cy="797659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Региональный </a:t>
            </a: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</a:t>
            </a: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Успех каждого ребёнка»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874" y="6142116"/>
            <a:ext cx="147365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планируется открытие  детского мини-технопарка на базе СП «ЦДТ»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 увеличение количества обучающихся в объединениях технической направленности на 125 человек 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16624" y="1022321"/>
            <a:ext cx="7900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«Центр детского творчества»</a:t>
            </a:r>
            <a:endParaRPr lang="ru-RU" sz="4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для презентации\фото ЦД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6" y="2196306"/>
            <a:ext cx="5865736" cy="35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32848" y="2434705"/>
            <a:ext cx="89289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обучающихся – 1735 человек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удожественное – 429 человек (15 объединений);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оциально-педагогическое – 123 человека (9 объединений);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– 45 человек (3 объединения);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уристско-краеведческое – 23 человека (2 объединения);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изкультурно-спортивное – 750 человек (22 объединения);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ехническое – 365 человек (14 объединений)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090601" cy="104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5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16224" y="22922"/>
            <a:ext cx="14329591" cy="8862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Проект «Цифровая  образовательная среда»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755" y="909165"/>
            <a:ext cx="1533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2018 года обеспечен доступ к высокоскоростному Интернет-соединению (50 Мбит/с)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44070"/>
              </p:ext>
            </p:extLst>
          </p:nvPr>
        </p:nvGraphicFramePr>
        <p:xfrm>
          <a:off x="382755" y="1548234"/>
          <a:ext cx="15337704" cy="696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5414"/>
                <a:gridCol w="1296145"/>
                <a:gridCol w="1296145"/>
              </a:tblGrid>
              <a:tr h="138807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 по  программам общего образования, дополнительного образования для детей и среднего профессионального образования, для которых формируется цифровой образовательный профиль и индивидуальный план обучения с использованием федеральной информационно-сервисной платформы цифровой образовательной среды, в общем числе обучающихся по указанным программам (%)</a:t>
                      </a:r>
                      <a:endParaRPr lang="ru-RU" sz="20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472">
                <a:tc>
                  <a:txBody>
                    <a:bodyPr/>
                    <a:lstStyle/>
                    <a:p>
                      <a:pPr marL="0" marR="0" indent="0" algn="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2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педагогических работников общего образования, прошедших повышение квалификации в рамках периодической аттестации в цифровой форме с использованием информационного ресурса "одного окна" (%)</a:t>
                      </a:r>
                      <a:endParaRPr lang="ru-RU" sz="20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marL="0" marR="0" indent="0" algn="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27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 по программам общего образования и СПО, использующих федеральную информационно-сервисную платформу цифровой образовательной среды для "горизонтального" обучения и неформального образования (%)</a:t>
                      </a:r>
                      <a:endParaRPr lang="ru-RU" sz="20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62">
                <a:tc>
                  <a:txBody>
                    <a:bodyPr/>
                    <a:lstStyle/>
                    <a:p>
                      <a:pPr marL="0" marR="0" indent="0" algn="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0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28" y="281847"/>
            <a:ext cx="15193688" cy="8125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Проект «Молодые профессионалы»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36925"/>
              </p:ext>
            </p:extLst>
          </p:nvPr>
        </p:nvGraphicFramePr>
        <p:xfrm>
          <a:off x="147058" y="6516786"/>
          <a:ext cx="15552000" cy="2244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6896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учащихся 6-11 классов общеобразовательных организаций, участвующих в движении «Молодые профессионалы» (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Russia</a:t>
                      </a: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(%)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7518783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9,7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6896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400" b="1" i="0" u="non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ctr"/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3%</a:t>
                      </a:r>
                    </a:p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(10 чел.)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15%</a:t>
                      </a:r>
                    </a:p>
                    <a:p>
                      <a:pPr algn="ctr" font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(43 чел.)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6145" y="1260202"/>
            <a:ext cx="154213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7-8 классов побывали на чемпионате «Молодые профессионалы» (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Russia)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Самарском Поволжском государственном колледже. Ребята познакомились с рабочими компетенциями: токарные работы на станках с ЧПУ, информационные технологии, туризм, дизайн, декоративно-прикладное искусство.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шк №1\AppData\Local\Temp\Rar$DIa7808.1979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6" y="2578744"/>
            <a:ext cx="4074898" cy="35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шк №1\AppData\Local\Temp\Rar$DIa7808.3911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48" y="2578744"/>
            <a:ext cx="4780583" cy="35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шк №1\AppData\Local\Temp\Rar$DIa7808.18252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324" y="2578744"/>
            <a:ext cx="4736923" cy="35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3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19" y="184076"/>
            <a:ext cx="14401801" cy="10081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«Будущие профессионалы 5+»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61" y="1952699"/>
            <a:ext cx="15277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СП Детский сад «Светлячок» ГБОУ СОШ №1 им. И.М. Кузнецова с. Большая Черниговка – «Сладкий Я» стали серебряными призерами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регионального Чемпионата «Будущие профессионалы 5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+»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Russia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шк №1\AppData\Local\Temp\Rar$DIa6200.20369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555" y="4479355"/>
            <a:ext cx="4992721" cy="3744541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шк №1\AppData\Local\Temp\Rar$DIa6200.23102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92" y="3564458"/>
            <a:ext cx="3653786" cy="4752653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шк №1\AppData\Local\Temp\Rar$DIa6200.36637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7" y="4644578"/>
            <a:ext cx="4992721" cy="3744541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9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9" y="22921"/>
            <a:ext cx="9001125" cy="9807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Проект «Учитель будущего»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168" y="1196639"/>
            <a:ext cx="14995783" cy="1872208"/>
          </a:xfrm>
        </p:spPr>
        <p:txBody>
          <a:bodyPr anchor="t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году команда из 3-х педагогов ОУ (Попова И.В. – учитель начальных классов, Кузьмина А.К. – учитель информатики,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Филякина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 – учитель истории и обществознания) приняли участие в профессиональном конкурсе «Учитель будущего».</a:t>
            </a:r>
          </a:p>
          <a:p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091939"/>
              </p:ext>
            </p:extLst>
          </p:nvPr>
        </p:nvGraphicFramePr>
        <p:xfrm>
          <a:off x="5768752" y="2754579"/>
          <a:ext cx="4032448" cy="570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Acrobat Document" r:id="rId4" imgW="5667139" imgH="8019997" progId="AcroExch.Document.11">
                  <p:embed/>
                </p:oleObj>
              </mc:Choice>
              <mc:Fallback>
                <p:oleObj name="Acrobat Document" r:id="rId4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8752" y="2754579"/>
                        <a:ext cx="4032448" cy="5706423"/>
                      </a:xfrm>
                      <a:prstGeom prst="rect">
                        <a:avLst/>
                      </a:prstGeom>
                      <a:ln>
                        <a:solidFill>
                          <a:srgbClr val="0000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97055"/>
              </p:ext>
            </p:extLst>
          </p:nvPr>
        </p:nvGraphicFramePr>
        <p:xfrm>
          <a:off x="11241360" y="2754965"/>
          <a:ext cx="4032448" cy="570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Acrobat Document" r:id="rId6" imgW="5667139" imgH="8019997" progId="AcroExch.Document.11">
                  <p:embed/>
                </p:oleObj>
              </mc:Choice>
              <mc:Fallback>
                <p:oleObj name="Acrobat Document" r:id="rId6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41360" y="2754965"/>
                        <a:ext cx="4032448" cy="5704773"/>
                      </a:xfrm>
                      <a:prstGeom prst="rect">
                        <a:avLst/>
                      </a:prstGeom>
                      <a:ln>
                        <a:solidFill>
                          <a:srgbClr val="0000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822967"/>
              </p:ext>
            </p:extLst>
          </p:nvPr>
        </p:nvGraphicFramePr>
        <p:xfrm>
          <a:off x="430212" y="2740110"/>
          <a:ext cx="4042395" cy="572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Acrobat Document" r:id="rId8" imgW="5667139" imgH="8019997" progId="AcroExch.Document.DC">
                  <p:embed/>
                </p:oleObj>
              </mc:Choice>
              <mc:Fallback>
                <p:oleObj name="Acrobat Document" r:id="rId8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0212" y="2740110"/>
                        <a:ext cx="4042395" cy="5721266"/>
                      </a:xfrm>
                      <a:prstGeom prst="rect">
                        <a:avLst/>
                      </a:prstGeom>
                      <a:ln>
                        <a:solidFill>
                          <a:srgbClr val="0000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0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3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8122" r="3279" b="17422"/>
          <a:stretch/>
        </p:blipFill>
        <p:spPr>
          <a:xfrm>
            <a:off x="12681518" y="3532010"/>
            <a:ext cx="2340259" cy="341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r="14358" b="20716"/>
          <a:stretch/>
        </p:blipFill>
        <p:spPr>
          <a:xfrm>
            <a:off x="4539346" y="3532953"/>
            <a:ext cx="2575005" cy="334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6" r="23191"/>
          <a:stretch/>
        </p:blipFill>
        <p:spPr>
          <a:xfrm>
            <a:off x="8329667" y="3532953"/>
            <a:ext cx="2655035" cy="331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3"/>
          <a:stretch/>
        </p:blipFill>
        <p:spPr>
          <a:xfrm>
            <a:off x="757331" y="3532953"/>
            <a:ext cx="2716873" cy="334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466294" y="197755"/>
            <a:ext cx="9001125" cy="9807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Проект «Учитель будущего»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581" y="7087413"/>
            <a:ext cx="3626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Шеленцов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Вячеславович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спортивные  достижения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4890" y="6939092"/>
            <a:ext cx="38216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Абдуллаева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Алексеевна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окружного конкурса «Учитель года – 2018»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областного конкурса «Учитель года – 2019»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001745" y="6939092"/>
            <a:ext cx="33123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Валерьевич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окружного конкурса «Учитель года  - 2019»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82407" y="6973344"/>
            <a:ext cx="43384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Константиновна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конкурса «Молодой учитель»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0160" y="1221447"/>
            <a:ext cx="152656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 развитие молодых педагогов в ГБОУ СОШ №1 им. И.М. Кузнецова осуществляется через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урсы повышения квалификации;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семинарах, конференциях;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«Клуб молодого педагога»;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онкурсы профессионального мастерства;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(охвачено 100% молодых педагогов)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304" y="180082"/>
            <a:ext cx="13753527" cy="103961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Проект «Социальная активность»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38078"/>
              </p:ext>
            </p:extLst>
          </p:nvPr>
        </p:nvGraphicFramePr>
        <p:xfrm>
          <a:off x="368152" y="1403879"/>
          <a:ext cx="15408000" cy="2606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949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10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0626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профессионального образования, накопительным итогом (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.)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7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7518783"/>
                  </a:ext>
                </a:extLst>
              </a:tr>
              <a:tr h="3307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1,258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1,425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4225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</a:p>
                    <a:p>
                      <a:pPr algn="r" fontAlgn="ctr"/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Российское движение  школьников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Юнармия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(44%) 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376" marR="9376" marT="125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 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(45%)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4" y="4212530"/>
            <a:ext cx="3425659" cy="47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 bwMode="auto">
          <a:xfrm>
            <a:off x="5696744" y="4194836"/>
            <a:ext cx="3816424" cy="47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60" y="4212530"/>
            <a:ext cx="3481724" cy="48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159793" cy="110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0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384" y="198054"/>
            <a:ext cx="12889432" cy="74432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</a:rPr>
              <a:t>Проект «Социальная активность»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712968" y="1980282"/>
            <a:ext cx="8065570" cy="55446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ГБОУ СОШ №1 им. И.М. Кузнецова с. Большая Черниговка действует волонтерский отряд «Новое поколение».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11 обучающихся ОУ зарегистрированы на сайте: 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добровольцыроссии.рф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 деятельности отряда   представлена на всероссийском конкурсе «Добро не уходит на каникулы».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Результат конкурса –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260 тыс. руб.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Средства направлены на дальнейшее развитие волонтерской деятельности в соответствии    с представленной программой. 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2" y="1980282"/>
            <a:ext cx="680289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6424" y="200585"/>
            <a:ext cx="11954790" cy="104375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«Социальная активность»</a:t>
            </a:r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135335" y="1764258"/>
            <a:ext cx="15696040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«Дорогою добра» проведены акции: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кция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«Соберем ребенка в школу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зеленый наряд Самарской губернии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(собрано 14 т. 849 кг макулатуры).</a:t>
            </a:r>
          </a:p>
          <a:p>
            <a:pPr>
              <a:spcAft>
                <a:spcPts val="60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Вырученные средства (62,5 тыс. руб.) направлены на помощь одиноким пожилым людям, детям-инвалидам, животным приюта  «Надежда».</a:t>
            </a:r>
          </a:p>
          <a:p>
            <a:pPr>
              <a:spcAft>
                <a:spcPts val="600"/>
              </a:spcAft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школа\Desktop\РДШ 2019г\к совещанию директоров\1ISDPjTRT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8" y="4720846"/>
            <a:ext cx="5456717" cy="40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школа\Desktop\РДШ 2019г\к совещанию директоров\20191001_155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42" y="4149038"/>
            <a:ext cx="3451300" cy="460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1\Desktop\ВКС\20200215_110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68" y="4699442"/>
            <a:ext cx="5400601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231801" cy="11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ВКС\для презентации\фото школ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4"/>
          <a:stretch/>
        </p:blipFill>
        <p:spPr bwMode="auto">
          <a:xfrm>
            <a:off x="5187680" y="3543257"/>
            <a:ext cx="550453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4560" y="231374"/>
            <a:ext cx="15577982" cy="1500188"/>
          </a:xfrm>
        </p:spPr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ГБОУ СОШ №1 им. И.М. Кузнецова </a:t>
            </a:r>
            <a:b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с. Большая Черниговка 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E:\для презентации\фото ЦД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" y="3390573"/>
            <a:ext cx="4985265" cy="30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 №1\AppData\Local\Temp\Rar$DIa6456.13811\wB1qxd7wv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310" y="3246222"/>
            <a:ext cx="5206232" cy="31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1673" y="774092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- 311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96310" y="6649057"/>
            <a:ext cx="5205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- 200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097344" y="2528999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детский сад «Светлячок» 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66" y="2692661"/>
            <a:ext cx="498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«Центр детского творчества»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136" y="6650310"/>
            <a:ext cx="493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- 1735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6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21008" y="198054"/>
            <a:ext cx="12824808" cy="7443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«Социальная активность»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152128" y="1116186"/>
            <a:ext cx="15696040" cy="1188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Боевой и Трудовой славы «Память» – создан в 1990 году.</a:t>
            </a:r>
          </a:p>
          <a:p>
            <a:pPr algn="ctr">
              <a:spcAft>
                <a:spcPts val="6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Школа является РИП по теме «Школьный музей как ресурс гражданского становления и патриотического воспитания личности школьника» с 2017 года.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4" y="2720668"/>
            <a:ext cx="4406668" cy="60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12" y="2687614"/>
            <a:ext cx="4392488" cy="60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1\Desktop\МСОКО\рейтинг1\Дипломы ВН Сиянко\Рисунок (122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527" y="2687614"/>
            <a:ext cx="4430714" cy="60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3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133332" y="6657083"/>
            <a:ext cx="6821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36304" y="153079"/>
            <a:ext cx="13609511" cy="10396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Проект «Социальная активность»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4721" y="7738030"/>
            <a:ext cx="5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детских и молодежных агитбригад «Мы этой памяти верны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5401" y="7965343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конкурс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«Минута славы»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65079" y="7965343"/>
            <a:ext cx="3680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Фестиваль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дружбы народов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787233"/>
              </p:ext>
            </p:extLst>
          </p:nvPr>
        </p:nvGraphicFramePr>
        <p:xfrm>
          <a:off x="540555" y="1376264"/>
          <a:ext cx="15444000" cy="2625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8273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0348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30%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716526"/>
                  </a:ext>
                </a:extLst>
              </a:tr>
              <a:tr h="660348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30%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45,2%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50,3%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4" descr="E:\IMG_20200409_134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9913"/>
          <a:stretch/>
        </p:blipFill>
        <p:spPr bwMode="auto">
          <a:xfrm>
            <a:off x="944216" y="4324294"/>
            <a:ext cx="290639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ВКС\IMG_9069-21-03-18-09-45-678x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77" y="4566036"/>
            <a:ext cx="5385420" cy="30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ВКС\Dqqw5ahWkAAsTNw.jpg 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711" y="4429445"/>
            <a:ext cx="4874465" cy="31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3"/>
            <a:ext cx="1159792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6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20386"/>
              </p:ext>
            </p:extLst>
          </p:nvPr>
        </p:nvGraphicFramePr>
        <p:xfrm>
          <a:off x="224136" y="3132410"/>
          <a:ext cx="15336000" cy="2158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7782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граждан, положительно оценивших качество услуг психолого-педагогической, методической и консультативной помощи, от общего числа обративших за получением услуги (%)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332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детский сад «Светлячок» ГБОУ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СОШ №1 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И.М. Кузнецова с. Большая Черниговка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1380358" y="99690"/>
            <a:ext cx="14325497" cy="980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Проект </a:t>
            </a:r>
            <a:r>
              <a:rPr lang="ru-RU" dirty="0" smtClean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«</a:t>
            </a:r>
            <a:r>
              <a:rPr lang="ru-RU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</a:rPr>
              <a:t>Поддержка семей, имеющих детей»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283126" y="5796706"/>
            <a:ext cx="15395345" cy="1368152"/>
          </a:xfrm>
        </p:spPr>
        <p:txBody>
          <a:bodyPr anchor="t">
            <a:no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 укомплектован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педагогом-психологом (1 чел.).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помощь родителям и детям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консультационном пункте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420" y="1620242"/>
            <a:ext cx="15193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образовательной организации обеспечено систематическое психолого-педагогическое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4256" y="108074"/>
            <a:ext cx="14475015" cy="118033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375" y="1376264"/>
            <a:ext cx="153174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показатели и результаты реализации НП «Образование»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освещаются:</a:t>
            </a:r>
          </a:p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информационных стендах</a:t>
            </a:r>
          </a:p>
          <a:p>
            <a:pPr marL="342905" indent="-3429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сайте детского сада:</a:t>
            </a:r>
          </a:p>
          <a:p>
            <a:pPr marL="342905" indent="-3429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mdousvetlyachok.minobr63.ru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собраниях</a:t>
            </a:r>
          </a:p>
          <a:p>
            <a:pPr marL="342905" indent="-3429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C:\Users\1\Desktop\%D0%92%D0%9A%D0%A1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1\Desktop\%D0%92%D0%9A%D0%A1\scale_1200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C:\Users\1\Desktop\%D0%92%D0%9A%D0%A1\scale_1200 (1)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C:\Users\1\Desktop\%D0%92%D0%9A%D0%A1\scale_1200 (1)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 descr="C:\Users\1\Desktop\ВКС\11540474065633710_84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45" y="2539430"/>
            <a:ext cx="71462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159793" cy="110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18" y="0"/>
            <a:ext cx="16036617" cy="897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8632" y="4495338"/>
            <a:ext cx="7992888" cy="3312368"/>
          </a:xfrm>
        </p:spPr>
        <p:txBody>
          <a:bodyPr numCol="1">
            <a:noAutofit/>
          </a:bodyPr>
          <a:lstStyle/>
          <a:p>
            <a:pPr marL="0" fontAlgn="t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</a:t>
            </a:r>
          </a:p>
          <a:p>
            <a:pPr marL="0" fontAlgn="t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ребёнка</a:t>
            </a:r>
          </a:p>
          <a:p>
            <a:pPr marL="0" fontAlgn="t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имеющих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marL="0" fontAlgn="t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</a:p>
          <a:p>
            <a:pPr marL="0" fontAlgn="t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будущего</a:t>
            </a:r>
          </a:p>
          <a:p>
            <a:pPr marL="0" fontAlgn="t"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2428" y="0"/>
            <a:ext cx="10369152" cy="157073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Национальный проект «Образование»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52" y="2556346"/>
            <a:ext cx="15439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им. И.М. Кузнецова с. Большая Черниговка принимает активное участие в реализации региональных составляющих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84176" y="2290936"/>
            <a:ext cx="14905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96145" y="54180"/>
            <a:ext cx="15265694" cy="11583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«Современная школа»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464341"/>
            <a:ext cx="1600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современное оборудование для реализации образовательной области «ТЕХНОЛОГИЯ» – сентябрь 2019г.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vk.com/video-174029867_456239022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88394"/>
            <a:ext cx="1600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«Корпоративной благотворительной программы ПАО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Транснефть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развития школьного образования на 2017-2019г.»  отремонтированы и оснащены современным оборудованием кабинеты математики, физики, химии – 2018г.</a:t>
            </a: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9"/>
          <a:stretch/>
        </p:blipFill>
        <p:spPr>
          <a:xfrm>
            <a:off x="296145" y="5057998"/>
            <a:ext cx="4306825" cy="272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-629" r="16057" b="629"/>
          <a:stretch/>
        </p:blipFill>
        <p:spPr>
          <a:xfrm>
            <a:off x="12829233" y="5057998"/>
            <a:ext cx="2753906" cy="272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87" y="5057998"/>
            <a:ext cx="3630109" cy="272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48" y="5057998"/>
            <a:ext cx="3659819" cy="274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3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708" y="972171"/>
            <a:ext cx="147301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кабинет «Технология» позволяет: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3" indent="-285753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отдельные темы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основного общего образования по информатике, технологии, ОБЖ,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физике;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3" indent="-285753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осваивать программы внеурочной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робототехнике,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моделированию, медиа творчеству, программированию;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3" indent="-285753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еализовывать программы дополнительного образования технической направленности;</a:t>
            </a:r>
          </a:p>
          <a:p>
            <a:pPr marL="285753" indent="-285753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экскурсии, открытые занятия для обучающихся других ОУ Южного управления.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12168" y="54180"/>
            <a:ext cx="15121680" cy="11583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Проект «Современная школа»</a:t>
            </a:r>
          </a:p>
        </p:txBody>
      </p:sp>
      <p:pic>
        <p:nvPicPr>
          <p:cNvPr id="1026" name="Picture 2" descr="C:\Users\шк №1\AppData\Local\Temp\Rar$DIa4900.26362\20191203_08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56" y="5061956"/>
            <a:ext cx="5688632" cy="36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 №1\AppData\Local\Temp\Rar$DIa4900.27764\20191203_085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12" y="5038067"/>
            <a:ext cx="5472608" cy="37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60846" y="54180"/>
            <a:ext cx="15545010" cy="11583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«Современная школа»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8432" y="1055369"/>
            <a:ext cx="1087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«ТЕХНОЛОГИЯ» (первые успехи</a:t>
            </a:r>
            <a:r>
              <a:rPr lang="ru-RU" sz="3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6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22841" y="2350471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творческих работ детей с ОВЗ «Шире круг». Номинация «Компьютерные презентации»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Андрей – 2 место.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5086" y="2350471"/>
            <a:ext cx="53285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межокружной конкурс «Золотой кадр – 2020». Номинация «Игровой фильм»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Рубцов Роман – Диплом победителя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шк №1\AppData\Local\Temp\Rar$DIa5308.17774\межокру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0" y="4874239"/>
            <a:ext cx="4961680" cy="35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ВКС\IMG_20200324_124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0" y="5220642"/>
            <a:ext cx="4212468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986" y="4424481"/>
            <a:ext cx="3005781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485" y="2165805"/>
            <a:ext cx="481581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региональная научно-техническая конференция «Современные компьютерные технологии 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 и проектирования». Секция «Художественное моделирование 8-9 класс»</a:t>
            </a: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Исаенко Илья – 1 место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9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48272" y="176517"/>
            <a:ext cx="14257583" cy="9807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Проект «Успех каждого ребенка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112480"/>
              </p:ext>
            </p:extLst>
          </p:nvPr>
        </p:nvGraphicFramePr>
        <p:xfrm>
          <a:off x="236451" y="3924498"/>
          <a:ext cx="15480762" cy="1762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6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7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73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учащихся ОО, принявших участие в открытых онлайн-уроках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Проектория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чел.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54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81900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124502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36565462"/>
                  </a:ext>
                </a:extLst>
              </a:tr>
              <a:tr h="36754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996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1512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721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</a:p>
                    <a:p>
                      <a:pPr algn="r" fontAlgn="ctr"/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 чел. 83%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 чел. 83%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62841"/>
              </p:ext>
            </p:extLst>
          </p:nvPr>
        </p:nvGraphicFramePr>
        <p:xfrm>
          <a:off x="224132" y="1692250"/>
          <a:ext cx="15481723" cy="1697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6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74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7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8745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учащихся ОО, принявших участие в мероприятиях детского технопарка «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63 регион»,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8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17935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6273149"/>
                  </a:ext>
                </a:extLst>
              </a:tr>
              <a:tr h="3688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987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</a:p>
                    <a:p>
                      <a:pPr algn="r" fontAlgn="ctr"/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(16%)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 (19%)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495293"/>
              </p:ext>
            </p:extLst>
          </p:nvPr>
        </p:nvGraphicFramePr>
        <p:xfrm>
          <a:off x="248976" y="6156746"/>
          <a:ext cx="15456879" cy="1669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2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7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детей округа, получивших рекомендации по построению индивидуального учебного плана в соответствии с выбранными профессиональными компетенциями (профессиональными областями деятельности) в том числе по итогам участия в проекте «Билет в будущее» (чел.)</a:t>
                      </a:r>
                      <a:endParaRPr lang="ru-RU" sz="18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05753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48272" y="176517"/>
            <a:ext cx="14257583" cy="9807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Проект «Успех каждого ребенка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24307"/>
              </p:ext>
            </p:extLst>
          </p:nvPr>
        </p:nvGraphicFramePr>
        <p:xfrm>
          <a:off x="296144" y="1254413"/>
          <a:ext cx="15193688" cy="18099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97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38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3141">
                <a:tc>
                  <a:txBody>
                    <a:bodyPr/>
                    <a:lstStyle/>
                    <a:p>
                      <a:pPr marL="0" marR="0" lvl="0" indent="0" algn="l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 округа, вовлеченных в деятельность профильных смен Регионального центра для одаренных детей «Вега», человек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6273149"/>
                  </a:ext>
                </a:extLst>
              </a:tr>
              <a:tr h="3438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141">
                <a:tc>
                  <a:txBody>
                    <a:bodyPr/>
                    <a:lstStyle/>
                    <a:p>
                      <a:pPr marL="0" marR="0" indent="0" algn="r" defTabSz="91441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ГБОУ СОШ №1 им. И.М. Кузнецова с. Большая Черниговка</a:t>
                      </a:r>
                    </a:p>
                    <a:p>
                      <a:pPr algn="r" fontAlgn="ctr"/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76" marR="9376" marT="12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59902" y="3243602"/>
            <a:ext cx="153451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Обучающаяся 10 класса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Чуканова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приняла участие в специализированной профильной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смене «Математика – Информатика – 10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структурного подразделения «Вега» на базе ГБНОУ «Самарский региональный центр одаренных детей». (февраль 2020г.)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1\Desktop\ВКС\Ar5qJ-mHUX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8"/>
          <a:stretch/>
        </p:blipFill>
        <p:spPr bwMode="auto">
          <a:xfrm>
            <a:off x="6220269" y="4929092"/>
            <a:ext cx="3626028" cy="36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ВКС\IVoWEUPmew8_resized_20200410_1014032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80" y="4929092"/>
            <a:ext cx="5288675" cy="352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ВКС\qs30xFpKi7I_resized_20200410_1014031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3" y="4929092"/>
            <a:ext cx="5453707" cy="36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0240" y="149076"/>
            <a:ext cx="14841760" cy="89510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Региональный </a:t>
            </a: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проект «</a:t>
            </a: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Успех каждого ребёнка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401" y="1363649"/>
            <a:ext cx="15457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ОУ  созданы все условия для достижения обучающимися высоких результатов: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«Артек» – 4 человека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 конкурс детских и молодежных агитбригад и театральных коллективов «Мы этой памяти верны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2 место (2018 г., 2019 г.)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детских мини-проектов «На защите моих прав»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 место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детского научно-технического творчества «Азбука науки», посвященный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85-летию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 Ю.А. Гагарина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место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Международного Фестиваля астрономии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космонавтики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 место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Взлет» - 2  человека (высокая оценка рецензентов)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 конкурс «Ученик года Южного управления – 2019» - 1 место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героико-патриотический фестиваль «Звезда спасения» – 3 место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шк №1\Documents\фотографии\19-20\IMG-f29e7572b35d319c8d9241a5c73bc85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2" r="26501"/>
          <a:stretch/>
        </p:blipFill>
        <p:spPr bwMode="auto">
          <a:xfrm>
            <a:off x="279879" y="5132519"/>
            <a:ext cx="4324506" cy="35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шк №1\Documents\фотографии\кишмиш\IMG-20190315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/>
          <a:stretch/>
        </p:blipFill>
        <p:spPr bwMode="auto">
          <a:xfrm>
            <a:off x="11385376" y="5158354"/>
            <a:ext cx="4364341" cy="35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шк №1\AppData\Local\Temp\Rar$DIa5396.40430\IMG_20200303_144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9741"/>
          <a:stretch/>
        </p:blipFill>
        <p:spPr bwMode="auto">
          <a:xfrm>
            <a:off x="6032371" y="5122014"/>
            <a:ext cx="3977092" cy="35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5"/>
            <a:ext cx="1159793" cy="11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1765</Words>
  <Application>Microsoft Office PowerPoint</Application>
  <PresentationFormat>Произвольный</PresentationFormat>
  <Paragraphs>299</Paragraphs>
  <Slides>24</Slides>
  <Notes>24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Acrobat Document</vt:lpstr>
      <vt:lpstr>Презентация PowerPoint</vt:lpstr>
      <vt:lpstr>ГБОУ СОШ №1 им. И.М. Кузнецова  с. Большая Черниговка </vt:lpstr>
      <vt:lpstr>Национальный проект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проект «Успех каждого ребёнка»</vt:lpstr>
      <vt:lpstr>Презентация PowerPoint</vt:lpstr>
      <vt:lpstr>Региональный проект «Успех каждого ребёнка»</vt:lpstr>
      <vt:lpstr>Презентация PowerPoint</vt:lpstr>
      <vt:lpstr>Проект «Молодые профессионалы»</vt:lpstr>
      <vt:lpstr>«Будущие профессионалы 5+»</vt:lpstr>
      <vt:lpstr>Проект «Учитель будущего»</vt:lpstr>
      <vt:lpstr>Презентация PowerPoint</vt:lpstr>
      <vt:lpstr>Проект «Социальная активность»</vt:lpstr>
      <vt:lpstr>Проект «Социальная активность»</vt:lpstr>
      <vt:lpstr>Проект «Социальная активность»</vt:lpstr>
      <vt:lpstr>Презентация PowerPoint</vt:lpstr>
      <vt:lpstr>Презентация PowerPoint</vt:lpstr>
      <vt:lpstr>Презентация PowerPoint</vt:lpstr>
      <vt:lpstr>Национальный проект «Образование»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284</cp:revision>
  <cp:lastPrinted>2020-04-10T08:11:26Z</cp:lastPrinted>
  <dcterms:created xsi:type="dcterms:W3CDTF">2020-03-18T06:38:15Z</dcterms:created>
  <dcterms:modified xsi:type="dcterms:W3CDTF">2020-05-25T11:36:54Z</dcterms:modified>
</cp:coreProperties>
</file>